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261" r:id="rId5"/>
    <p:sldId id="263" r:id="rId6"/>
    <p:sldId id="265" r:id="rId7"/>
    <p:sldId id="262" r:id="rId8"/>
    <p:sldId id="269" r:id="rId9"/>
    <p:sldId id="289" r:id="rId10"/>
    <p:sldId id="290" r:id="rId11"/>
    <p:sldId id="291" r:id="rId12"/>
    <p:sldId id="292" r:id="rId13"/>
    <p:sldId id="277" r:id="rId14"/>
    <p:sldId id="279" r:id="rId15"/>
  </p:sldIdLst>
  <p:sldSz cx="12192000" cy="6858000"/>
  <p:notesSz cx="6858000" cy="9144000"/>
  <p:defaultTextStyle>
    <a:defPPr rtl="0"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3707" autoAdjust="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363D635-2378-4D50-90FB-C250DED80A3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C4B79F2-7C6A-497B-9A4A-8ACE18746CB2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70E86DD-15E7-483C-8127-97C7DC28D09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编辑母版文本样式</a:t>
            </a:r>
            <a:endParaRPr lang="zh-CN" altLang="en-US" noProof="0" dirty="0"/>
          </a:p>
          <a:p>
            <a:pPr lvl="1" rtl="0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 rtl="0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 rtl="0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 rtl="0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262A795-6F94-4A96-B820-B9038480D048}" type="slidenum">
              <a:rPr lang="en-US" altLang="zh-CN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C643B07F-1D4C-4540-999E-86D36202C0C6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  <p:cxnSp>
        <p:nvCxnSpPr>
          <p:cNvPr id="8" name="直接连接符​​ 7"/>
          <p:cNvCxnSpPr/>
          <p:nvPr/>
        </p:nvCxnSpPr>
        <p:spPr>
          <a:xfrm>
            <a:off x="4213781" y="3733800"/>
            <a:ext cx="371416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8439094-95A5-4980-A2A3-89FA2435876B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322F546-3B99-456D-B1CF-27BD2F7FE5D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4D37FF0-D500-4819-9052-AC9C333A883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CB5DD-18D0-4B93-A228-C4DB80A9C86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9669D3E-3884-46AC-96BE-0EB89ED52750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22F1139-3645-4824-BD53-F607326A61B9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D208615-CB44-40D5-A0AD-BC9B36114A5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854EB7C-80E3-4267-B53F-C264AD7BECE0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2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二级</a:t>
            </a:r>
            <a:endParaRPr lang="zh-CN" altLang="en-US" noProof="0"/>
          </a:p>
          <a:p>
            <a:pPr lvl="2" rtl="0"/>
            <a:r>
              <a:rPr lang="zh-CN" altLang="en-US" noProof="0"/>
              <a:t>三级</a:t>
            </a:r>
            <a:endParaRPr lang="zh-CN" altLang="en-US" noProof="0"/>
          </a:p>
          <a:p>
            <a:pPr lvl="3" rtl="0"/>
            <a:r>
              <a:rPr lang="zh-CN" altLang="en-US" noProof="0"/>
              <a:t>四级</a:t>
            </a:r>
            <a:endParaRPr lang="zh-CN" altLang="en-US" noProof="0"/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DD0F495-F050-49AC-8028-2B6604CE35DE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E4CCE92-93A9-45CB-93EB-0D8BC89697E4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编辑母版文本样式</a:t>
            </a:r>
            <a:endParaRPr lang="zh-CN" altLang="en-US" noProof="0" dirty="0"/>
          </a:p>
          <a:p>
            <a:pPr lvl="1" rtl="0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 rtl="0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 rtl="0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 rtl="0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09E1F69-A97B-455B-BA72-3104C5C7CE22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8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en-GB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r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. </a:t>
            </a:r>
            <a:r>
              <a:rPr lang="zh-CN" altLang="en-US" u="sng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仓颉造字的故事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3.7</a:t>
            </a:r>
            <a:r>
              <a:rPr lang="zh-CN" altLang="en-US" dirty="0"/>
              <a:t> 如何从符号学的角度解读汉字？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8446" y="34392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绪尔把符号解释为“能指”和“所指”的结合体</a:t>
            </a:r>
            <a:r>
              <a:rPr lang="zh-CN" sz="2400" dirty="0"/>
              <a:t>。</a:t>
            </a:r>
            <a:r>
              <a:rPr sz="2400" dirty="0"/>
              <a:t>所谓“能指”即表示者，是符号本身，是形式；所谓“所指”就是被表示者，是符号所代表的事物，是内容。</a:t>
            </a:r>
            <a:endParaRPr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从符号学的角度，我们可以把汉字的字形叫做能指(signifier)，把汉字的字义叫做所指(signified)。但是汉字必定是用来记录语言的一种符号，于是汉字又成了语言符号，这就与语言符号相重叠了，而语言符号又是一种听觉符号，其特点是语音与语义的结合。这样又可把语音看作是语言符号的能指，即符号的形式；把语义看作是语言符号的所指，即符号所代表的内容。由此，汉字实际上包含了形和音两种形式，即汉字视觉的字形与语言听觉的音节，两者结合，共同构成符号的能指，与所指的意义成为一体，共同表示语词内容。</a:t>
            </a:r>
            <a:endParaRPr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4720" y="244867"/>
            <a:ext cx="10434320" cy="1356360"/>
          </a:xfrm>
        </p:spPr>
        <p:txBody>
          <a:bodyPr rtlCol="0"/>
          <a:lstStyle/>
          <a:p>
            <a:pPr rtl="0"/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3.8</a:t>
            </a:r>
            <a:r>
              <a:rPr lang="zh-CN" altLang="en-US" dirty="0"/>
              <a:t>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结语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22960" y="1402080"/>
            <a:ext cx="10546080" cy="5059680"/>
          </a:xfrm>
        </p:spPr>
        <p:txBody>
          <a:bodyPr>
            <a:norm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/>
              <a:t>汉字是一定历史发展阶段的产物，先人从鸟兽蹄迒之迹得到了“依类象形”、“分理别异”的启示，逐渐创造了文字。汉字的创造传载了中华文化的精髓和中国人的智慧，影响着特定地区的民众信仰和民俗习惯。另外，文字作为记录语言的一种工具和载体，促进了语言的发展，两者的关系也越来越紧密。同时，文字作为记录语言的书写符号系统，引发了我们从符号学的角度对汉字进行解读。</a:t>
            </a:r>
            <a:endParaRPr lang="zh-CN" altLang="en-US" sz="2400" dirty="0"/>
          </a:p>
        </p:txBody>
      </p:sp>
      <p:pic>
        <p:nvPicPr>
          <p:cNvPr id="4" name="图形 3" descr="铅笔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720926" y="439703"/>
            <a:ext cx="767542" cy="7675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u="sng" dirty="0"/>
              <a:t>感谢观看！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159510" y="1600835"/>
          <a:ext cx="5233035" cy="4436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3035"/>
              </a:tblGrid>
              <a:tr h="472440">
                <a:tc>
                  <a:txBody>
                    <a:bodyPr/>
                    <a:lstStyle/>
                    <a:p>
                      <a:pPr rtl="0"/>
                      <a:r>
                        <a:rPr lang="zh-CN" altLang="en-US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本节课，将学习</a:t>
                      </a:r>
                      <a:r>
                        <a:rPr lang="en-US" altLang="zh-CN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…</a:t>
                      </a:r>
                      <a:endParaRPr lang="en-US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9643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.1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故事缘起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.2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故事引发的思考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.3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仓颉造字的历史真实性有多大？</a:t>
                      </a:r>
                      <a:endParaRPr lang="zh-CN" altLang="en-US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.4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仓颉造字的文化学意义是什么？</a:t>
                      </a:r>
                      <a:endParaRPr lang="zh-CN" altLang="en-US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.5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仓颉造字的民俗学意义是什么？</a:t>
                      </a:r>
                      <a:endParaRPr lang="zh-CN" altLang="en-US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.</a:t>
                      </a: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6</a:t>
                      </a: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 文字与语言的关系什么？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en-GB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3.7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如何从符号学的角度解读汉字？</a:t>
                      </a:r>
                      <a:endParaRPr lang="zh-CN" altLang="en-US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3.8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结语</a:t>
                      </a:r>
                      <a:endParaRPr lang="zh-CN" altLang="en-US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280" y="465807"/>
            <a:ext cx="914479" cy="914479"/>
          </a:xfrm>
          <a:prstGeom prst="rect">
            <a:avLst/>
          </a:prstGeom>
        </p:spPr>
      </p:pic>
      <p:pic>
        <p:nvPicPr>
          <p:cNvPr id="5" name="图片 4" descr="u=1807833631,2045342431&amp;fm=253&amp;fmt=auto&amp;app=120&amp;f=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650" y="2134235"/>
            <a:ext cx="4375785" cy="3622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en-GB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r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会议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31719" y="374407"/>
            <a:ext cx="914400" cy="914400"/>
          </a:xfrm>
          <a:prstGeom prst="rect">
            <a:avLst/>
          </a:prstGeom>
        </p:spPr>
      </p:pic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1084070" y="1380247"/>
            <a:ext cx="10058400" cy="5011906"/>
          </a:xfrm>
        </p:spPr>
        <p:txBody>
          <a:bodyPr>
            <a:noAutofit/>
          </a:bodyPr>
          <a:lstStyle/>
          <a:p>
            <a:pPr marL="45720" indent="5080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/>
              <a:t>传说，远古</a:t>
            </a:r>
            <a:r>
              <a:rPr lang="zh-CN" sz="2000" dirty="0"/>
              <a:t>时代</a:t>
            </a:r>
            <a:r>
              <a:rPr sz="2000" dirty="0"/>
              <a:t>，黄帝统一华夏之后，感到交流不便，就命</a:t>
            </a:r>
            <a:r>
              <a:rPr lang="zh-CN" sz="2000" dirty="0"/>
              <a:t>其</a:t>
            </a:r>
            <a:r>
              <a:rPr sz="2000" dirty="0"/>
              <a:t>史官仓颉</a:t>
            </a:r>
            <a:r>
              <a:rPr lang="zh-CN" sz="2000" dirty="0"/>
              <a:t>设法</a:t>
            </a:r>
            <a:r>
              <a:rPr sz="2000" dirty="0"/>
              <a:t>造字。可是，</a:t>
            </a:r>
            <a:r>
              <a:rPr lang="zh-CN" sz="2000" dirty="0"/>
              <a:t>仓颉</a:t>
            </a:r>
            <a:r>
              <a:rPr sz="2000" dirty="0"/>
              <a:t>冥思苦想了很长时间也没造出字来</a:t>
            </a:r>
            <a:r>
              <a:rPr lang="zh-CN" sz="2000" dirty="0"/>
              <a:t>。</a:t>
            </a:r>
            <a:r>
              <a:rPr sz="2000" dirty="0"/>
              <a:t>有一天，仓颉正在思索之时，只见天上飞来一只凤凰，嘴里吊着的东西掉了下来，正好掉在仓颉面前</a:t>
            </a:r>
            <a:r>
              <a:rPr lang="zh-CN" sz="2000" dirty="0"/>
              <a:t>。</a:t>
            </a:r>
            <a:r>
              <a:rPr sz="2000" dirty="0"/>
              <a:t>仓颉拾起来，看到上面有一个蹄印，</a:t>
            </a:r>
            <a:r>
              <a:rPr lang="zh-CN" sz="2000" dirty="0"/>
              <a:t>但</a:t>
            </a:r>
            <a:r>
              <a:rPr sz="2000" dirty="0"/>
              <a:t>辨认不出是什么野兽的蹄印，就问正巧走来的一个猎人。猎人看了看说：“这是貔貅的蹄印，与别的兽类的蹄印不一样，别的野兽的蹄印，我一看也知道。”</a:t>
            </a:r>
            <a:endParaRPr sz="2000" dirty="0"/>
          </a:p>
          <a:p>
            <a:pPr marL="45720" indent="5080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/>
              <a:t>仓颉听了猎人的话很受启发。他想：万事万物都有自己的特征，如能抓住事物的特征，画出图像，大家都能认识，这不就是字吗？从此，仓颉便仔细观察各种事物的特征，并按其特征，画出图形，造出许多象形文字来。</a:t>
            </a:r>
            <a:endParaRPr sz="2000" dirty="0"/>
          </a:p>
          <a:p>
            <a:pPr marL="45720" indent="5080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/>
              <a:t>这样日积月累，仓颉造的字也就多了。</a:t>
            </a:r>
            <a:r>
              <a:rPr lang="zh-CN" sz="2000" dirty="0"/>
              <a:t>他</a:t>
            </a:r>
            <a:r>
              <a:rPr sz="2000" dirty="0"/>
              <a:t>把这些象形字献给黄帝</a:t>
            </a:r>
            <a:r>
              <a:rPr lang="zh-CN" sz="2000" dirty="0"/>
              <a:t>，</a:t>
            </a:r>
            <a:r>
              <a:rPr sz="2000" dirty="0"/>
              <a:t>黄帝非常高兴，立即召集九州酋长，让仓颉把这些字传授给他们</a:t>
            </a:r>
            <a:r>
              <a:rPr lang="zh-CN" sz="2000" dirty="0"/>
              <a:t>。</a:t>
            </a:r>
            <a:r>
              <a:rPr sz="2000" dirty="0"/>
              <a:t>于是，这些象形字便开始流传起来。（艾星雨 2015）</a:t>
            </a:r>
            <a:endParaRPr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en-GB" dirty="0"/>
              <a:t>3</a:t>
            </a:r>
            <a:r>
              <a:rPr lang="en-GB" altLang="zh-CN" dirty="0"/>
              <a:t>.2</a:t>
            </a:r>
            <a:r>
              <a:rPr lang="zh-CN" altLang="en-US" dirty="0"/>
              <a:t> 故事引发的思考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43000" y="2057400"/>
            <a:ext cx="10195560" cy="4038600"/>
          </a:xfrm>
        </p:spPr>
        <p:txBody>
          <a:bodyPr/>
          <a:lstStyle/>
          <a:p>
            <a:pPr marL="502920" indent="-457200" algn="just" fontAlgn="auto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800" dirty="0"/>
              <a:t>仓颉造字的传说是真的吗？</a:t>
            </a:r>
            <a:endParaRPr lang="zh-CN" altLang="en-US" sz="2800" dirty="0"/>
          </a:p>
          <a:p>
            <a:pPr marL="502920" indent="-457200" algn="just" fontAlgn="auto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800" dirty="0"/>
              <a:t>仓颉造字的文化学、民俗学意义是什么？</a:t>
            </a:r>
            <a:endParaRPr lang="zh-CN" altLang="en-US" sz="2800" dirty="0"/>
          </a:p>
          <a:p>
            <a:pPr marL="502920" indent="-457200" algn="just" fontAlgn="auto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800" dirty="0"/>
              <a:t>文字与语言之间的关系是怎样的？</a:t>
            </a:r>
            <a:endParaRPr lang="zh-CN" altLang="en-US" sz="2800" dirty="0"/>
          </a:p>
          <a:p>
            <a:pPr marL="502920" indent="-457200" algn="just" fontAlgn="auto">
              <a:lnSpc>
                <a:spcPct val="150000"/>
              </a:lnSpc>
              <a:buFont typeface="+mj-lt"/>
              <a:buAutoNum type="arabicParenR"/>
            </a:pPr>
            <a:r>
              <a:rPr lang="zh-CN" altLang="en-US" sz="2800" dirty="0"/>
              <a:t>该如何从符号学的角度解读汉字？</a:t>
            </a:r>
            <a:endParaRPr lang="zh-CN" altLang="en-US" sz="2800" dirty="0"/>
          </a:p>
        </p:txBody>
      </p:sp>
      <p:sp>
        <p:nvSpPr>
          <p:cNvPr id="3" name="思想气泡: 云 2"/>
          <p:cNvSpPr/>
          <p:nvPr/>
        </p:nvSpPr>
        <p:spPr>
          <a:xfrm>
            <a:off x="6720205" y="464820"/>
            <a:ext cx="812800" cy="670560"/>
          </a:xfrm>
          <a:prstGeom prst="cloudCallou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en-GB" dirty="0"/>
              <a:t>3</a:t>
            </a:r>
            <a:r>
              <a:rPr lang="en-GB" altLang="zh-CN" dirty="0"/>
              <a:t>.3</a:t>
            </a:r>
            <a:r>
              <a:rPr lang="zh-CN" altLang="en-US" dirty="0"/>
              <a:t> 仓颉造字的历史真实性有多大？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89074" y="46584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古人对仓颉造字持有不同的看法。一种观点认为，仓颉“生而能书”，意即生下来就能创造文字，文字的发明纯属仓颉的个人行为。另一种观点认为，文字的发明是一种社会行为</a:t>
            </a:r>
            <a:r>
              <a:rPr lang="zh-CN" sz="2400" dirty="0"/>
              <a:t>。</a:t>
            </a:r>
            <a:endParaRPr lang="zh-CN"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dirty="0"/>
              <a:t>汉字的发明创造，绝不是一人之力和一时之功所能完成的，而是古代智者长期探索和反复汰劣选优的过程，是社会发展到一定阶段的产物，是集体智慧的结晶。如果历史上真有仓颉，他可能就是文字的采集者，或是古代整理文字的一个代表人物，是众多为汉字发明做出贡献的“圣者”的代表和象征。</a:t>
            </a:r>
            <a:endParaRPr lang="zh-CN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3.4</a:t>
            </a:r>
            <a:r>
              <a:rPr lang="zh-CN" altLang="en-US" dirty="0"/>
              <a:t> 仓颉造字的文化学意义是什么？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8446" y="34392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汉字一脉相承，传承五千年，经久弥新，永远闪耀着无穷无尽的魅力。回顾中华历史，中国汉字在其中发挥了无法估量的作用。汉字传载着一代又一代中国人的智慧，显示出其强大的威力。</a:t>
            </a:r>
            <a:endParaRPr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仓颉造字说，已深入人心，史书资料、民间传说，在中国人心里流淌了五千年。这是一个伟大的人物，他生长在一个伟大的时代——黄帝时代，他的创举，让中国人永远记住了他。有了他，才有了文字，有了他创造的文字，才使中华文化精华、文明成果永久地保存、积累成一座举世无双的宝库。</a:t>
            </a:r>
            <a:endParaRPr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文字的发明是一件划时代的大事。文字使人类告别了洪荒蒙昧，文字揭开了人类文明的序幕，推动了人类社会的发展。</a:t>
            </a:r>
            <a:endParaRPr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3.5</a:t>
            </a:r>
            <a:r>
              <a:rPr lang="zh-CN" altLang="en-US" dirty="0"/>
              <a:t> 仓颉造字的民俗学意义是什么？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8446" y="34392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民俗学的核心是指民间的信仰，和由此以来的民俗习惯，它涉及教育、宗教、艺术、哲学等许多领域。汉字是世界上独立发展、与众不同的文字系统，它的构造原理和形体凝聚了汉民族的文化结晶，所以汉字的民俗很少会与其他民族雷同。</a:t>
            </a:r>
            <a:endParaRPr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在中华民族光灿夺目的历史画卷里，仓颉是一位伟大的文化神。他的故乡陕西白水县人民至今称呼他为“仓圣”</a:t>
            </a:r>
            <a:r>
              <a:rPr lang="zh-CN" sz="2400" dirty="0"/>
              <a:t>。仓颉与白水人的信仰民俗结下了不解之缘，在白水甚至形成了一个独特的仓颉民俗文化区。白水人的衣食住行，言谈举止，道德伦理，民间信仰，都带有浓厚的仓颉遗风。</a:t>
            </a:r>
            <a:endParaRPr lang="zh-CN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3.6</a:t>
            </a:r>
            <a:r>
              <a:rPr lang="zh-CN" altLang="en-US" dirty="0"/>
              <a:t> 文字与语言的关系什么？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8446" y="34392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文字学是语言学的一个分支，它是以文字为主要的研究对象，研究文字的起源、造字法、性质、发展等，着重于字形与字音、字义的关系。语言学是研究语言的社会科学，与心理学、文学、历史学等联系密切</a:t>
            </a:r>
            <a:r>
              <a:rPr lang="zh-CN" sz="2400" dirty="0"/>
              <a:t>。有很多学者将语言学与文字学完全隔开，这是不正确的，任何一种语言的发展，都离不开文字的辅助，文字在时间横轴上的作用是语言无法代替的，语言具备的只是即时性，其传承性是比不上文字的。所以，研究一国语言的发展，对这国文字的研究是必不可少的。</a:t>
            </a:r>
            <a:endParaRPr lang="zh-CN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3.6</a:t>
            </a:r>
            <a:r>
              <a:rPr lang="zh-CN" altLang="en-US" dirty="0"/>
              <a:t> 文字与语言的关系什么？</a:t>
            </a:r>
            <a:endParaRPr lang="zh-CN" altLang="en-US" dirty="0"/>
          </a:p>
        </p:txBody>
      </p:sp>
      <p:pic>
        <p:nvPicPr>
          <p:cNvPr id="5" name="图形 4" descr="教师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8446" y="343927"/>
            <a:ext cx="914400" cy="9144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在造字的初期，语音与文字之间的关系是任意的，可以进行任意的指读，但是一旦这个字进入了实际运用，与一定的意思结合起来，具有特定的指代意义，那么这个发音和文字就要对应起来，不能随意地进行更改。文字广泛应用在人们的生活当中，有了固定的发音，人们之间的语言交流也就更加的畅通。</a:t>
            </a:r>
            <a:endParaRPr sz="2400" dirty="0"/>
          </a:p>
          <a:p>
            <a:pPr marL="45720" indent="609600" algn="just" fontAlgn="auto">
              <a:lnSpc>
                <a:spcPct val="150000"/>
              </a:lnSpc>
              <a:spcBef>
                <a:spcPts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/>
              <a:t>语言是人类沟通的工具，文字是记述语言的载体，是以抽象的符号记录语言，一旦用文字记录下的语言可以超越时空的限制，其思想、智慧、文化成果才能永恒的保存。因此，文字是记录语言的一种工具</a:t>
            </a:r>
            <a:r>
              <a:rPr lang="zh-CN" sz="2400" dirty="0"/>
              <a:t>，将人类带到了一个新的历史纪元。</a:t>
            </a:r>
            <a:endParaRPr lang="zh-CN" sz="2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12*349"/>
  <p:tag name="TABLE_ENDDRAG_RECT" val="91*126*412*349"/>
</p:tagLst>
</file>

<file path=ppt/theme/theme1.xml><?xml version="1.0" encoding="utf-8"?>
<a:theme xmlns:a="http://schemas.openxmlformats.org/drawingml/2006/main" name="基础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学生行为教师行为</Template>
  <TotalTime>0</TotalTime>
  <Words>2335</Words>
  <Application>WPS 演示</Application>
  <PresentationFormat>宽屏</PresentationFormat>
  <Paragraphs>64</Paragraphs>
  <Slides>12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Microsoft YaHei UI</vt:lpstr>
      <vt:lpstr>Corbel</vt:lpstr>
      <vt:lpstr>Tahoma</vt:lpstr>
      <vt:lpstr>微软雅黑</vt:lpstr>
      <vt:lpstr>Arial Unicode MS</vt:lpstr>
      <vt:lpstr>基础</vt:lpstr>
      <vt:lpstr>3. 仓颉造字的故事</vt:lpstr>
      <vt:lpstr>目录</vt:lpstr>
      <vt:lpstr>3.1 故事缘起</vt:lpstr>
      <vt:lpstr>3.2 故事引发的思考 </vt:lpstr>
      <vt:lpstr>3.3 仓颉造字的历史真实性有多大？</vt:lpstr>
      <vt:lpstr>3.4 仓颉造字的文化学意义是什么？</vt:lpstr>
      <vt:lpstr>3.5 仓颉造字的民俗学意义是什么？</vt:lpstr>
      <vt:lpstr>3.6 文字与语言的关系什么？</vt:lpstr>
      <vt:lpstr>3.6 文字与语言的关系什么？</vt:lpstr>
      <vt:lpstr>3.7 如何从符号学的角度解读汉字？</vt:lpstr>
      <vt:lpstr>3.8 结语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 什么是火星文？</dc:title>
  <dc:creator>Xie Sutina</dc:creator>
  <cp:lastModifiedBy>youfangxiao</cp:lastModifiedBy>
  <cp:revision>169</cp:revision>
  <dcterms:created xsi:type="dcterms:W3CDTF">2021-12-20T02:23:00Z</dcterms:created>
  <dcterms:modified xsi:type="dcterms:W3CDTF">2021-12-27T02:58:42Z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E83F8578B6EA46C7A204785DE22CD102</vt:lpwstr>
  </property>
  <property fmtid="{D5CDD505-2E9C-101B-9397-08002B2CF9AE}" pid="3" name="KSOProductBuildVer">
    <vt:lpwstr>2052-11.1.0.11194</vt:lpwstr>
  </property>
</Properties>
</file>